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Semi-Bold" charset="1" panose="00000700000000000000"/>
      <p:regular r:id="rId16"/>
    </p:embeddedFont>
    <p:embeddedFont>
      <p:font typeface="Barlow SemiCondensed Heavy" charset="1" panose="00000A06000000000000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8250" y="-73408"/>
            <a:ext cx="15550331" cy="10360408"/>
          </a:xfrm>
          <a:custGeom>
            <a:avLst/>
            <a:gdLst/>
            <a:ahLst/>
            <a:cxnLst/>
            <a:rect r="r" b="b" t="t" l="l"/>
            <a:pathLst>
              <a:path h="10360408" w="15550331">
                <a:moveTo>
                  <a:pt x="0" y="0"/>
                </a:moveTo>
                <a:lnTo>
                  <a:pt x="15550331" y="0"/>
                </a:lnTo>
                <a:lnTo>
                  <a:pt x="15550331" y="10360408"/>
                </a:lnTo>
                <a:lnTo>
                  <a:pt x="0" y="1036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4288751">
            <a:off x="4143312" y="2939898"/>
            <a:ext cx="11035369" cy="2039065"/>
            <a:chOff x="0" y="0"/>
            <a:chExt cx="329914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99140" cy="609600"/>
            </a:xfrm>
            <a:custGeom>
              <a:avLst/>
              <a:gdLst/>
              <a:ahLst/>
              <a:cxnLst/>
              <a:rect r="r" b="b" t="t" l="l"/>
              <a:pathLst>
                <a:path h="609600" w="3299140">
                  <a:moveTo>
                    <a:pt x="203200" y="0"/>
                  </a:moveTo>
                  <a:lnTo>
                    <a:pt x="3095940" y="0"/>
                  </a:lnTo>
                  <a:lnTo>
                    <a:pt x="329914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304514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838120" y="-131677"/>
            <a:ext cx="18049165" cy="13536873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4288751">
            <a:off x="4714853" y="2729876"/>
            <a:ext cx="8519102" cy="1857496"/>
            <a:chOff x="0" y="0"/>
            <a:chExt cx="2795831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8569794">
            <a:off x="3901299" y="9162831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8482898"/>
            <a:ext cx="3933553" cy="916221"/>
            <a:chOff x="0" y="0"/>
            <a:chExt cx="174477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4770" cy="406400"/>
            </a:xfrm>
            <a:custGeom>
              <a:avLst/>
              <a:gdLst/>
              <a:ahLst/>
              <a:cxnLst/>
              <a:rect r="r" b="b" t="t" l="l"/>
              <a:pathLst>
                <a:path h="406400" w="1744770">
                  <a:moveTo>
                    <a:pt x="1541570" y="0"/>
                  </a:moveTo>
                  <a:cubicBezTo>
                    <a:pt x="1653795" y="0"/>
                    <a:pt x="1744770" y="90976"/>
                    <a:pt x="1744770" y="203200"/>
                  </a:cubicBezTo>
                  <a:cubicBezTo>
                    <a:pt x="1744770" y="315424"/>
                    <a:pt x="1653795" y="406400"/>
                    <a:pt x="15415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4477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167412" y="8638682"/>
            <a:ext cx="604654" cy="604654"/>
          </a:xfrm>
          <a:custGeom>
            <a:avLst/>
            <a:gdLst/>
            <a:ahLst/>
            <a:cxnLst/>
            <a:rect r="r" b="b" t="t" l="l"/>
            <a:pathLst>
              <a:path h="604654" w="604654">
                <a:moveTo>
                  <a:pt x="0" y="0"/>
                </a:moveTo>
                <a:lnTo>
                  <a:pt x="604653" y="0"/>
                </a:lnTo>
                <a:lnTo>
                  <a:pt x="604653" y="604654"/>
                </a:lnTo>
                <a:lnTo>
                  <a:pt x="0" y="604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285875"/>
            <a:ext cx="2835668" cy="52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3254" b="true">
                <a:solidFill>
                  <a:srgbClr val="1B517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G2-IOT TASIN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7782" y="4749862"/>
            <a:ext cx="8360076" cy="152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1"/>
              </a:lnSpc>
            </a:pPr>
            <a:r>
              <a:rPr lang="en-US" sz="5034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Smart IoT-Based Monitoring System in Poultry Farms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7782" y="6349193"/>
            <a:ext cx="928093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Using Chicken Behavioral Analysis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28175" y="8672466"/>
            <a:ext cx="292141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b="true" sz="30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GET STARTED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51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83293" y="-1319930"/>
            <a:ext cx="19957093" cy="17718066"/>
          </a:xfrm>
          <a:custGeom>
            <a:avLst/>
            <a:gdLst/>
            <a:ahLst/>
            <a:cxnLst/>
            <a:rect r="r" b="b" t="t" l="l"/>
            <a:pathLst>
              <a:path h="17718066" w="19957093">
                <a:moveTo>
                  <a:pt x="0" y="0"/>
                </a:moveTo>
                <a:lnTo>
                  <a:pt x="19957093" y="0"/>
                </a:lnTo>
                <a:lnTo>
                  <a:pt x="19957093" y="17718066"/>
                </a:lnTo>
                <a:lnTo>
                  <a:pt x="0" y="17718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-6318" r="0" b="-63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50207" y="4092240"/>
            <a:ext cx="9787585" cy="209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26"/>
              </a:lnSpc>
            </a:pPr>
            <a:r>
              <a:rPr lang="en-US" b="true" sz="13688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103555" y="1642214"/>
            <a:ext cx="4553029" cy="4114800"/>
          </a:xfrm>
          <a:custGeom>
            <a:avLst/>
            <a:gdLst/>
            <a:ahLst/>
            <a:cxnLst/>
            <a:rect r="r" b="b" t="t" l="l"/>
            <a:pathLst>
              <a:path h="4114800" w="4553029">
                <a:moveTo>
                  <a:pt x="0" y="0"/>
                </a:moveTo>
                <a:lnTo>
                  <a:pt x="4553029" y="0"/>
                </a:lnTo>
                <a:lnTo>
                  <a:pt x="45530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42284" y="8703734"/>
            <a:ext cx="3203431" cy="55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2"/>
              </a:lnSpc>
            </a:pPr>
            <a:r>
              <a:rPr lang="en-US" sz="347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G2-IOT TASIN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07184">
            <a:off x="15856045" y="-6896868"/>
            <a:ext cx="2573469" cy="12701748"/>
            <a:chOff x="0" y="0"/>
            <a:chExt cx="677786" cy="3345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7786" cy="3345316"/>
            </a:xfrm>
            <a:custGeom>
              <a:avLst/>
              <a:gdLst/>
              <a:ahLst/>
              <a:cxnLst/>
              <a:rect r="r" b="b" t="t" l="l"/>
              <a:pathLst>
                <a:path h="3345316" w="677786">
                  <a:moveTo>
                    <a:pt x="0" y="0"/>
                  </a:moveTo>
                  <a:lnTo>
                    <a:pt x="677786" y="0"/>
                  </a:lnTo>
                  <a:lnTo>
                    <a:pt x="677786" y="3345316"/>
                  </a:lnTo>
                  <a:lnTo>
                    <a:pt x="0" y="334531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77786" cy="3402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812374">
            <a:off x="-1390769" y="-9323688"/>
            <a:ext cx="4063084" cy="17171291"/>
            <a:chOff x="0" y="0"/>
            <a:chExt cx="1070113" cy="4522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6914998">
            <a:off x="6503" y="-5051696"/>
            <a:ext cx="4063084" cy="8262910"/>
            <a:chOff x="0" y="0"/>
            <a:chExt cx="1070113" cy="21762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889724">
            <a:off x="14218520" y="-5051696"/>
            <a:ext cx="4063084" cy="8262910"/>
            <a:chOff x="0" y="0"/>
            <a:chExt cx="1070113" cy="21762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822602" y="3861662"/>
            <a:ext cx="5677980" cy="5659487"/>
          </a:xfrm>
          <a:custGeom>
            <a:avLst/>
            <a:gdLst/>
            <a:ahLst/>
            <a:cxnLst/>
            <a:rect r="r" b="b" t="t" l="l"/>
            <a:pathLst>
              <a:path h="5659487" w="5677980">
                <a:moveTo>
                  <a:pt x="0" y="0"/>
                </a:moveTo>
                <a:lnTo>
                  <a:pt x="5677981" y="0"/>
                </a:lnTo>
                <a:lnTo>
                  <a:pt x="5677981" y="5659487"/>
                </a:lnTo>
                <a:lnTo>
                  <a:pt x="0" y="5659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" r="0" b="-1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21458" y="1653586"/>
            <a:ext cx="11045084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b="true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PROBLEM STATEMENT</a:t>
            </a:r>
          </a:p>
          <a:p>
            <a:pPr algn="ctr">
              <a:lnSpc>
                <a:spcPts val="107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076171" y="4721938"/>
            <a:ext cx="7067829" cy="112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4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Economic losses in poultry farming due to diseases and poor management.</a:t>
            </a:r>
          </a:p>
          <a:p>
            <a:pPr algn="l">
              <a:lnSpc>
                <a:spcPts val="294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076171" y="5826485"/>
            <a:ext cx="7067829" cy="39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24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Rapid disease spread within chicken flocks.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76171" y="6688757"/>
            <a:ext cx="7067829" cy="109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3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Difficulty in manually monitoring chicken behaviors like preening and dustbathing.</a:t>
            </a:r>
          </a:p>
          <a:p>
            <a:pPr algn="l">
              <a:lnSpc>
                <a:spcPts val="287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45221" y="4581117"/>
            <a:ext cx="524361" cy="65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17"/>
              </a:lnSpc>
            </a:pPr>
            <a:r>
              <a:rPr lang="en-US" b="true" sz="36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9236" y="5646007"/>
            <a:ext cx="430346" cy="65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17"/>
              </a:lnSpc>
            </a:pPr>
            <a:r>
              <a:rPr lang="en-US" b="true" sz="36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9236" y="6586630"/>
            <a:ext cx="430346" cy="65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17"/>
              </a:lnSpc>
            </a:pPr>
            <a:r>
              <a:rPr lang="en-US" b="true" sz="36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5221" y="7655797"/>
            <a:ext cx="545189" cy="65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17"/>
              </a:lnSpc>
              <a:spcBef>
                <a:spcPct val="0"/>
              </a:spcBef>
            </a:pPr>
            <a:r>
              <a:rPr lang="en-US" b="true" sz="365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76171" y="7756076"/>
            <a:ext cx="7067829" cy="73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3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Need for real-time, automated health monitoring systems.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08904">
            <a:off x="14559345" y="-7866239"/>
            <a:ext cx="3949924" cy="17171291"/>
            <a:chOff x="0" y="0"/>
            <a:chExt cx="1040309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521197">
            <a:off x="16540986" y="-2105097"/>
            <a:ext cx="4063084" cy="17171291"/>
            <a:chOff x="0" y="0"/>
            <a:chExt cx="1070113" cy="4522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7250" y="3546371"/>
            <a:ext cx="705496" cy="631419"/>
          </a:xfrm>
          <a:custGeom>
            <a:avLst/>
            <a:gdLst/>
            <a:ahLst/>
            <a:cxnLst/>
            <a:rect r="r" b="b" t="t" l="l"/>
            <a:pathLst>
              <a:path h="631419" w="705496">
                <a:moveTo>
                  <a:pt x="0" y="0"/>
                </a:moveTo>
                <a:lnTo>
                  <a:pt x="705496" y="0"/>
                </a:lnTo>
                <a:lnTo>
                  <a:pt x="705496" y="631419"/>
                </a:lnTo>
                <a:lnTo>
                  <a:pt x="0" y="631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7250" y="4838117"/>
            <a:ext cx="705496" cy="631419"/>
          </a:xfrm>
          <a:custGeom>
            <a:avLst/>
            <a:gdLst/>
            <a:ahLst/>
            <a:cxnLst/>
            <a:rect r="r" b="b" t="t" l="l"/>
            <a:pathLst>
              <a:path h="631419" w="705496">
                <a:moveTo>
                  <a:pt x="0" y="0"/>
                </a:moveTo>
                <a:lnTo>
                  <a:pt x="705496" y="0"/>
                </a:lnTo>
                <a:lnTo>
                  <a:pt x="705496" y="631419"/>
                </a:lnTo>
                <a:lnTo>
                  <a:pt x="0" y="631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7250" y="6151868"/>
            <a:ext cx="705496" cy="631419"/>
          </a:xfrm>
          <a:custGeom>
            <a:avLst/>
            <a:gdLst/>
            <a:ahLst/>
            <a:cxnLst/>
            <a:rect r="r" b="b" t="t" l="l"/>
            <a:pathLst>
              <a:path h="631419" w="705496">
                <a:moveTo>
                  <a:pt x="0" y="0"/>
                </a:moveTo>
                <a:lnTo>
                  <a:pt x="705496" y="0"/>
                </a:lnTo>
                <a:lnTo>
                  <a:pt x="705496" y="631419"/>
                </a:lnTo>
                <a:lnTo>
                  <a:pt x="0" y="631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7250" y="7491895"/>
            <a:ext cx="705496" cy="631419"/>
          </a:xfrm>
          <a:custGeom>
            <a:avLst/>
            <a:gdLst/>
            <a:ahLst/>
            <a:cxnLst/>
            <a:rect r="r" b="b" t="t" l="l"/>
            <a:pathLst>
              <a:path h="631419" w="705496">
                <a:moveTo>
                  <a:pt x="0" y="0"/>
                </a:moveTo>
                <a:lnTo>
                  <a:pt x="705496" y="0"/>
                </a:lnTo>
                <a:lnTo>
                  <a:pt x="705496" y="631419"/>
                </a:lnTo>
                <a:lnTo>
                  <a:pt x="0" y="631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40038" y="3862080"/>
            <a:ext cx="6468853" cy="5830053"/>
          </a:xfrm>
          <a:custGeom>
            <a:avLst/>
            <a:gdLst/>
            <a:ahLst/>
            <a:cxnLst/>
            <a:rect r="r" b="b" t="t" l="l"/>
            <a:pathLst>
              <a:path h="5830053" w="6468853">
                <a:moveTo>
                  <a:pt x="0" y="0"/>
                </a:moveTo>
                <a:lnTo>
                  <a:pt x="6468852" y="0"/>
                </a:lnTo>
                <a:lnTo>
                  <a:pt x="6468852" y="5830053"/>
                </a:lnTo>
                <a:lnTo>
                  <a:pt x="0" y="5830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7250" y="1248371"/>
            <a:ext cx="906790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PROPOSED 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88505" y="3647492"/>
            <a:ext cx="1092223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Smart Poultry Monitoring System (SPMS) using IoT sensors.</a:t>
            </a: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12305" y="4964221"/>
            <a:ext cx="1092223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Tracks chicken behaviors (e.g., pecking, preening, dustbathing).</a:t>
            </a: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12305" y="6301270"/>
            <a:ext cx="1092223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 machine learning to analyze behavior data.</a:t>
            </a: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12305" y="7641297"/>
            <a:ext cx="1092223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Detects abnormal behaviors indicating health issues.</a:t>
            </a:r>
          </a:p>
          <a:p>
            <a:pPr algn="just">
              <a:lnSpc>
                <a:spcPts val="28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165655">
            <a:off x="17253164" y="-1600292"/>
            <a:ext cx="3949924" cy="17171291"/>
            <a:chOff x="0" y="0"/>
            <a:chExt cx="1040309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867607">
            <a:off x="14416857" y="-9507551"/>
            <a:ext cx="3949924" cy="17171291"/>
            <a:chOff x="0" y="0"/>
            <a:chExt cx="1040309" cy="4522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774930">
            <a:off x="17205539" y="-1315317"/>
            <a:ext cx="3949924" cy="17171291"/>
            <a:chOff x="0" y="0"/>
            <a:chExt cx="1040309" cy="45224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774930">
            <a:off x="17755133" y="68846"/>
            <a:ext cx="3949924" cy="17171291"/>
            <a:chOff x="0" y="0"/>
            <a:chExt cx="1040309" cy="45224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829588" y="2229203"/>
            <a:ext cx="8994611" cy="4982562"/>
          </a:xfrm>
          <a:custGeom>
            <a:avLst/>
            <a:gdLst/>
            <a:ahLst/>
            <a:cxnLst/>
            <a:rect r="r" b="b" t="t" l="l"/>
            <a:pathLst>
              <a:path h="4982562" w="8994611">
                <a:moveTo>
                  <a:pt x="0" y="0"/>
                </a:moveTo>
                <a:lnTo>
                  <a:pt x="8994611" y="0"/>
                </a:lnTo>
                <a:lnTo>
                  <a:pt x="8994611" y="4982562"/>
                </a:lnTo>
                <a:lnTo>
                  <a:pt x="0" y="498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8" r="0" b="-20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92504" y="903140"/>
            <a:ext cx="814905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SYSTEM WORKFLOW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20921" y="7602290"/>
            <a:ext cx="302314" cy="30231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07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20921" y="8346380"/>
            <a:ext cx="302314" cy="30231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07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20921" y="9171635"/>
            <a:ext cx="302314" cy="30231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07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890564" y="7602290"/>
            <a:ext cx="301994" cy="30199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07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890564" y="8463953"/>
            <a:ext cx="301994" cy="30199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07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890564" y="9224637"/>
            <a:ext cx="301994" cy="30199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07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129263" y="7583240"/>
            <a:ext cx="3390368" cy="32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6"/>
              </a:lnSpc>
            </a:pPr>
            <a:r>
              <a:rPr lang="en-US" sz="2030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COLLECTION: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29263" y="8327330"/>
            <a:ext cx="3282203" cy="32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6"/>
              </a:lnSpc>
            </a:pPr>
            <a:r>
              <a:rPr lang="en-US" sz="2030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PREPROCESSING: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29263" y="7966709"/>
            <a:ext cx="8233535" cy="49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9"/>
              </a:lnSpc>
            </a:pPr>
            <a:r>
              <a:rPr lang="en-US" sz="16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•   Sensors track chicken movements (X, Y, Z axes).</a:t>
            </a:r>
          </a:p>
          <a:p>
            <a:pPr algn="just">
              <a:lnSpc>
                <a:spcPts val="1949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2129263" y="8710798"/>
            <a:ext cx="8233535" cy="49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9"/>
              </a:lnSpc>
            </a:pPr>
            <a:r>
              <a:rPr lang="en-US" sz="16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•   Cleans and organizes raw data.</a:t>
            </a:r>
          </a:p>
          <a:p>
            <a:pPr algn="just">
              <a:lnSpc>
                <a:spcPts val="194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2129263" y="9153294"/>
            <a:ext cx="3390368" cy="32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6"/>
              </a:lnSpc>
            </a:pPr>
            <a:r>
              <a:rPr lang="en-US" sz="2030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EXTRACTION: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29263" y="9536763"/>
            <a:ext cx="8233535" cy="49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9"/>
              </a:lnSpc>
            </a:pPr>
            <a:r>
              <a:rPr lang="en-US" sz="16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•   Extracts metrics like movement variation, acceleration.</a:t>
            </a:r>
          </a:p>
          <a:p>
            <a:pPr algn="just">
              <a:lnSpc>
                <a:spcPts val="1949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9598156" y="7583948"/>
            <a:ext cx="3937306" cy="63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4"/>
              </a:lnSpc>
            </a:pPr>
            <a:r>
              <a:rPr lang="en-US" sz="2028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DATA IMBALANCE HANDLING:</a:t>
            </a:r>
          </a:p>
          <a:p>
            <a:pPr algn="l">
              <a:lnSpc>
                <a:spcPts val="2434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9598156" y="7967021"/>
            <a:ext cx="8224815" cy="49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7"/>
              </a:lnSpc>
            </a:pPr>
            <a:r>
              <a:rPr lang="en-US" sz="162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•   Uses SMOTE and AHA to balance rare behaviors.</a:t>
            </a:r>
          </a:p>
          <a:p>
            <a:pPr algn="just">
              <a:lnSpc>
                <a:spcPts val="1947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9598156" y="8445611"/>
            <a:ext cx="3937306" cy="63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4"/>
              </a:lnSpc>
            </a:pPr>
            <a:r>
              <a:rPr lang="en-US" sz="2028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BEHAVIOR CLASSIFICATION:</a:t>
            </a:r>
          </a:p>
          <a:p>
            <a:pPr algn="l">
              <a:lnSpc>
                <a:spcPts val="2434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9598156" y="8828684"/>
            <a:ext cx="8224815" cy="49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7"/>
              </a:lnSpc>
            </a:pPr>
            <a:r>
              <a:rPr lang="en-US" sz="162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•   Machine learning models classify behaviors.</a:t>
            </a:r>
          </a:p>
          <a:p>
            <a:pPr algn="just">
              <a:lnSpc>
                <a:spcPts val="1947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598156" y="9206295"/>
            <a:ext cx="3937306" cy="32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4"/>
              </a:lnSpc>
            </a:pPr>
            <a:r>
              <a:rPr lang="en-US" sz="2028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DISEASE DETECTION: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98156" y="9589368"/>
            <a:ext cx="8224815" cy="49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7"/>
              </a:lnSpc>
            </a:pPr>
            <a:r>
              <a:rPr lang="en-US" sz="162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•   Identifies health issues from behavior patterns.</a:t>
            </a:r>
          </a:p>
          <a:p>
            <a:pPr algn="just">
              <a:lnSpc>
                <a:spcPts val="194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6019707">
            <a:off x="4027622" y="5708586"/>
            <a:ext cx="3846740" cy="11669028"/>
            <a:chOff x="0" y="0"/>
            <a:chExt cx="1070113" cy="3246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3246170"/>
            </a:xfrm>
            <a:custGeom>
              <a:avLst/>
              <a:gdLst/>
              <a:ahLst/>
              <a:cxnLst/>
              <a:rect r="r" b="b" t="t" l="l"/>
              <a:pathLst>
                <a:path h="324617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3246170"/>
                  </a:lnTo>
                  <a:lnTo>
                    <a:pt x="0" y="324617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3303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907940">
            <a:off x="-79032" y="7137254"/>
            <a:ext cx="3846740" cy="7822942"/>
            <a:chOff x="0" y="0"/>
            <a:chExt cx="1070113" cy="21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812374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6914998">
            <a:off x="42759" y="-3472980"/>
            <a:ext cx="2943503" cy="5986069"/>
            <a:chOff x="0" y="0"/>
            <a:chExt cx="1070113" cy="21762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082779" y="1296853"/>
            <a:ext cx="4126193" cy="4126193"/>
          </a:xfrm>
          <a:custGeom>
            <a:avLst/>
            <a:gdLst/>
            <a:ahLst/>
            <a:cxnLst/>
            <a:rect r="r" b="b" t="t" l="l"/>
            <a:pathLst>
              <a:path h="4126193" w="4126193">
                <a:moveTo>
                  <a:pt x="0" y="0"/>
                </a:moveTo>
                <a:lnTo>
                  <a:pt x="4126193" y="0"/>
                </a:lnTo>
                <a:lnTo>
                  <a:pt x="4126193" y="4126192"/>
                </a:lnTo>
                <a:lnTo>
                  <a:pt x="0" y="412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26605" y="5423045"/>
            <a:ext cx="2688856" cy="2594134"/>
          </a:xfrm>
          <a:custGeom>
            <a:avLst/>
            <a:gdLst/>
            <a:ahLst/>
            <a:cxnLst/>
            <a:rect r="r" b="b" t="t" l="l"/>
            <a:pathLst>
              <a:path h="2594134" w="2688856">
                <a:moveTo>
                  <a:pt x="0" y="0"/>
                </a:moveTo>
                <a:lnTo>
                  <a:pt x="2688856" y="0"/>
                </a:lnTo>
                <a:lnTo>
                  <a:pt x="2688856" y="2594135"/>
                </a:lnTo>
                <a:lnTo>
                  <a:pt x="0" y="259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5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15461" y="5423045"/>
            <a:ext cx="3835255" cy="3835255"/>
          </a:xfrm>
          <a:custGeom>
            <a:avLst/>
            <a:gdLst/>
            <a:ahLst/>
            <a:cxnLst/>
            <a:rect r="r" b="b" t="t" l="l"/>
            <a:pathLst>
              <a:path h="3835255" w="3835255">
                <a:moveTo>
                  <a:pt x="0" y="0"/>
                </a:moveTo>
                <a:lnTo>
                  <a:pt x="3835255" y="0"/>
                </a:lnTo>
                <a:lnTo>
                  <a:pt x="3835255" y="3835255"/>
                </a:lnTo>
                <a:lnTo>
                  <a:pt x="0" y="3835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98457" y="4190052"/>
            <a:ext cx="11824699" cy="323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216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Behavior Classification:</a:t>
            </a:r>
          </a:p>
          <a:p>
            <a:pPr algn="just">
              <a:lnSpc>
                <a:spcPts val="2592"/>
              </a:lnSpc>
            </a:pPr>
            <a:r>
              <a:rPr lang="en-US" sz="21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•     Random Forest achieved 98% accuracy.</a:t>
            </a:r>
          </a:p>
          <a:p>
            <a:pPr algn="just">
              <a:lnSpc>
                <a:spcPts val="2592"/>
              </a:lnSpc>
            </a:pPr>
            <a:r>
              <a:rPr lang="en-US" sz="21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•     Successfully classified behaviors (pecking, preening, dustbathing).</a:t>
            </a:r>
          </a:p>
          <a:p>
            <a:pPr algn="just">
              <a:lnSpc>
                <a:spcPts val="2592"/>
              </a:lnSpc>
            </a:pPr>
          </a:p>
          <a:p>
            <a:pPr algn="just">
              <a:lnSpc>
                <a:spcPts val="2592"/>
              </a:lnSpc>
            </a:pPr>
            <a:r>
              <a:rPr lang="en-US" sz="216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Disease Detection:</a:t>
            </a:r>
          </a:p>
          <a:p>
            <a:pPr algn="just">
              <a:lnSpc>
                <a:spcPts val="2592"/>
              </a:lnSpc>
            </a:pPr>
            <a:r>
              <a:rPr lang="en-US" sz="21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•     Differentiated healthy vs. sick chickens based on behavior.</a:t>
            </a:r>
          </a:p>
          <a:p>
            <a:pPr algn="just">
              <a:lnSpc>
                <a:spcPts val="2592"/>
              </a:lnSpc>
            </a:pPr>
          </a:p>
          <a:p>
            <a:pPr algn="just">
              <a:lnSpc>
                <a:spcPts val="2592"/>
              </a:lnSpc>
            </a:pPr>
            <a:r>
              <a:rPr lang="en-US" sz="216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Imbalance Handling:</a:t>
            </a:r>
          </a:p>
          <a:p>
            <a:pPr algn="just">
              <a:lnSpc>
                <a:spcPts val="2592"/>
              </a:lnSpc>
            </a:pPr>
            <a:r>
              <a:rPr lang="en-US" sz="21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•     SMOTE-AHA improved accuracy significantly.</a:t>
            </a:r>
          </a:p>
          <a:p>
            <a:pPr algn="just">
              <a:lnSpc>
                <a:spcPts val="2592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98457" y="2551511"/>
            <a:ext cx="774955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RESULTS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100464">
            <a:off x="5270878" y="-8472144"/>
            <a:ext cx="4546206" cy="13623969"/>
            <a:chOff x="0" y="0"/>
            <a:chExt cx="1197355" cy="3588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7355" cy="3588206"/>
            </a:xfrm>
            <a:custGeom>
              <a:avLst/>
              <a:gdLst/>
              <a:ahLst/>
              <a:cxnLst/>
              <a:rect r="r" b="b" t="t" l="l"/>
              <a:pathLst>
                <a:path h="3588206" w="1197355">
                  <a:moveTo>
                    <a:pt x="0" y="0"/>
                  </a:moveTo>
                  <a:lnTo>
                    <a:pt x="1197355" y="0"/>
                  </a:lnTo>
                  <a:lnTo>
                    <a:pt x="1197355" y="3588206"/>
                  </a:lnTo>
                  <a:lnTo>
                    <a:pt x="0" y="358820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97355" cy="3645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433443">
            <a:off x="1142085" y="-5758470"/>
            <a:ext cx="4063084" cy="9197401"/>
            <a:chOff x="0" y="0"/>
            <a:chExt cx="1070113" cy="24223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0113" cy="2422361"/>
            </a:xfrm>
            <a:custGeom>
              <a:avLst/>
              <a:gdLst/>
              <a:ahLst/>
              <a:cxnLst/>
              <a:rect r="r" b="b" t="t" l="l"/>
              <a:pathLst>
                <a:path h="2422361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22361"/>
                  </a:lnTo>
                  <a:lnTo>
                    <a:pt x="0" y="242236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0113" cy="2479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62850" y="2736017"/>
            <a:ext cx="7634271" cy="6498673"/>
          </a:xfrm>
          <a:custGeom>
            <a:avLst/>
            <a:gdLst/>
            <a:ahLst/>
            <a:cxnLst/>
            <a:rect r="r" b="b" t="t" l="l"/>
            <a:pathLst>
              <a:path h="6498673" w="7634271">
                <a:moveTo>
                  <a:pt x="0" y="0"/>
                </a:moveTo>
                <a:lnTo>
                  <a:pt x="7634271" y="0"/>
                </a:lnTo>
                <a:lnTo>
                  <a:pt x="7634271" y="6498673"/>
                </a:lnTo>
                <a:lnTo>
                  <a:pt x="0" y="649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736060"/>
            <a:ext cx="814905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SIGNIFICANCE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137628"/>
            <a:ext cx="47395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Monitoring: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028245"/>
            <a:ext cx="1228078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Improved Disease Management: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604353"/>
            <a:ext cx="11761562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Continuous tracking of poultry behavior using IoT sensors.</a:t>
            </a: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494970"/>
            <a:ext cx="1176156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Early detection of diseases reduces losses.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961695"/>
            <a:ext cx="370033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Higher Accuracy: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428420"/>
            <a:ext cx="1176156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algorithms ensure reliable predictions.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1896173" y="-7932186"/>
            <a:ext cx="4063084" cy="13296336"/>
            <a:chOff x="0" y="0"/>
            <a:chExt cx="1070113" cy="35019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0113" cy="3501916"/>
            </a:xfrm>
            <a:custGeom>
              <a:avLst/>
              <a:gdLst/>
              <a:ahLst/>
              <a:cxnLst/>
              <a:rect r="r" b="b" t="t" l="l"/>
              <a:pathLst>
                <a:path h="350191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3501916"/>
                  </a:lnTo>
                  <a:lnTo>
                    <a:pt x="0" y="350191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0113" cy="3559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5699365" y="-6388212"/>
            <a:ext cx="2573469" cy="12701748"/>
            <a:chOff x="0" y="0"/>
            <a:chExt cx="677786" cy="33453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7786" cy="3345316"/>
            </a:xfrm>
            <a:custGeom>
              <a:avLst/>
              <a:gdLst/>
              <a:ahLst/>
              <a:cxnLst/>
              <a:rect r="r" b="b" t="t" l="l"/>
              <a:pathLst>
                <a:path h="3345316" w="677786">
                  <a:moveTo>
                    <a:pt x="0" y="0"/>
                  </a:moveTo>
                  <a:lnTo>
                    <a:pt x="677786" y="0"/>
                  </a:lnTo>
                  <a:lnTo>
                    <a:pt x="677786" y="3345316"/>
                  </a:lnTo>
                  <a:lnTo>
                    <a:pt x="0" y="334531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77786" cy="3402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28085" y="2932930"/>
            <a:ext cx="7431215" cy="6112174"/>
          </a:xfrm>
          <a:custGeom>
            <a:avLst/>
            <a:gdLst/>
            <a:ahLst/>
            <a:cxnLst/>
            <a:rect r="r" b="b" t="t" l="l"/>
            <a:pathLst>
              <a:path h="6112174" w="7431215">
                <a:moveTo>
                  <a:pt x="0" y="0"/>
                </a:moveTo>
                <a:lnTo>
                  <a:pt x="7431215" y="0"/>
                </a:lnTo>
                <a:lnTo>
                  <a:pt x="7431215" y="6112174"/>
                </a:lnTo>
                <a:lnTo>
                  <a:pt x="0" y="6112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870905"/>
            <a:ext cx="814905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FUTURE 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327998"/>
            <a:ext cx="9519289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  Extend the system to handle multi-class imbalanced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datasets.</a:t>
            </a: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77637"/>
            <a:ext cx="981027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  Incorporate additional behaviors for better diagnostics.</a:t>
            </a: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001537"/>
            <a:ext cx="981027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  Explore more advanced IoT devices for data collection.</a:t>
            </a:r>
          </a:p>
          <a:p>
            <a:pPr algn="just">
              <a:lnSpc>
                <a:spcPts val="287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165655">
            <a:off x="17253164" y="-1600292"/>
            <a:ext cx="3949924" cy="17171291"/>
            <a:chOff x="0" y="0"/>
            <a:chExt cx="1040309" cy="452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867607">
            <a:off x="14416857" y="-9507551"/>
            <a:ext cx="3949924" cy="17171291"/>
            <a:chOff x="0" y="0"/>
            <a:chExt cx="1040309" cy="4522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774930">
            <a:off x="17205539" y="-1315317"/>
            <a:ext cx="3949924" cy="17171291"/>
            <a:chOff x="0" y="0"/>
            <a:chExt cx="1040309" cy="45224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774930">
            <a:off x="17755133" y="68846"/>
            <a:ext cx="3949924" cy="17171291"/>
            <a:chOff x="0" y="0"/>
            <a:chExt cx="1040309" cy="45224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309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40309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40309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2504" y="4299510"/>
            <a:ext cx="331709" cy="33170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07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2504" y="5115948"/>
            <a:ext cx="331709" cy="33170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07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2504" y="6021443"/>
            <a:ext cx="331709" cy="33170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07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02895" y="6970162"/>
            <a:ext cx="331357" cy="33135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507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3915715" y="4299510"/>
            <a:ext cx="3343585" cy="4595993"/>
          </a:xfrm>
          <a:custGeom>
            <a:avLst/>
            <a:gdLst/>
            <a:ahLst/>
            <a:cxnLst/>
            <a:rect r="r" b="b" t="t" l="l"/>
            <a:pathLst>
              <a:path h="4595993" w="3343585">
                <a:moveTo>
                  <a:pt x="0" y="0"/>
                </a:moveTo>
                <a:lnTo>
                  <a:pt x="3343585" y="0"/>
                </a:lnTo>
                <a:lnTo>
                  <a:pt x="3343585" y="4595992"/>
                </a:lnTo>
                <a:lnTo>
                  <a:pt x="0" y="459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346154">
            <a:off x="12673378" y="2228686"/>
            <a:ext cx="2533244" cy="2498412"/>
          </a:xfrm>
          <a:custGeom>
            <a:avLst/>
            <a:gdLst/>
            <a:ahLst/>
            <a:cxnLst/>
            <a:rect r="r" b="b" t="t" l="l"/>
            <a:pathLst>
              <a:path h="2498412" w="2533244">
                <a:moveTo>
                  <a:pt x="0" y="0"/>
                </a:moveTo>
                <a:lnTo>
                  <a:pt x="2533245" y="0"/>
                </a:lnTo>
                <a:lnTo>
                  <a:pt x="2533245" y="2498412"/>
                </a:lnTo>
                <a:lnTo>
                  <a:pt x="0" y="249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05537" y="2727885"/>
            <a:ext cx="1233198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LET’S TALK ABOUT THE LIMITATIONS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69719" y="4280460"/>
            <a:ext cx="4329702" cy="35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3"/>
              </a:lnSpc>
            </a:pPr>
            <a:r>
              <a:rPr lang="en-US" sz="2228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IMBALANCED DATA ISSUES: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69719" y="5096898"/>
            <a:ext cx="3601334" cy="35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3"/>
              </a:lnSpc>
            </a:pPr>
            <a:r>
              <a:rPr lang="en-US" sz="2228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DEPENDENCY: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69719" y="4690762"/>
            <a:ext cx="10408485" cy="28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36" indent="-192418" lvl="1">
              <a:lnSpc>
                <a:spcPts val="2138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SMOTE may introduce noise near class boundaries, complicating behavior classification.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69719" y="5507201"/>
            <a:ext cx="10803623" cy="28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36" indent="-192418" lvl="1">
              <a:lnSpc>
                <a:spcPts val="2138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Reliance on wearable sensors can be costly and challenging to deploy on a large scale.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69719" y="6003171"/>
            <a:ext cx="5401812" cy="35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3"/>
              </a:lnSpc>
            </a:pPr>
            <a:r>
              <a:rPr lang="en-US" sz="2228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RARE BEHAVIOR CLASSIFICATION: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69719" y="6413474"/>
            <a:ext cx="10803623" cy="28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36" indent="-192418" lvl="1">
              <a:lnSpc>
                <a:spcPts val="2138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Behaviors like dustbathing remain difficult to classify accurately despite oversampling.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79287" y="6951889"/>
            <a:ext cx="4320134" cy="35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2225" b="true">
                <a:solidFill>
                  <a:srgbClr val="1B517B"/>
                </a:solidFill>
                <a:latin typeface="Poppins Bold"/>
                <a:ea typeface="Poppins Bold"/>
                <a:cs typeface="Poppins Bold"/>
                <a:sym typeface="Poppins Bold"/>
              </a:rPr>
              <a:t>LIMITED DISEASE DETECTION: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79287" y="7361757"/>
            <a:ext cx="9024522" cy="55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428" indent="-192214" lvl="1">
              <a:lnSpc>
                <a:spcPts val="2136"/>
              </a:lnSpc>
              <a:buFont typeface="Arial"/>
              <a:buChar char="•"/>
            </a:pPr>
            <a:r>
              <a:rPr lang="en-US" sz="178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Focuses only on behavior-based health analysis without identifying specific diseases or pathogens.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647" y="407031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11239" y="4070319"/>
            <a:ext cx="3469957" cy="3605859"/>
            <a:chOff x="0" y="0"/>
            <a:chExt cx="913898" cy="949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28871" y="4070319"/>
            <a:ext cx="3469957" cy="3605859"/>
            <a:chOff x="0" y="0"/>
            <a:chExt cx="913898" cy="949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46504" y="4070319"/>
            <a:ext cx="3469957" cy="3605859"/>
            <a:chOff x="0" y="0"/>
            <a:chExt cx="913898" cy="9496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53710" y="4257168"/>
            <a:ext cx="3145831" cy="3232161"/>
            <a:chOff x="0" y="0"/>
            <a:chExt cx="4194442" cy="4309547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12976" t="1242" r="9717" b="13242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5373302" y="4257168"/>
            <a:ext cx="3145831" cy="3232161"/>
            <a:chOff x="0" y="0"/>
            <a:chExt cx="4194442" cy="4309547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/>
            <a:srcRect l="1811" t="0" r="0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9290934" y="4257168"/>
            <a:ext cx="3145831" cy="3232161"/>
            <a:chOff x="0" y="0"/>
            <a:chExt cx="4194442" cy="430954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13208567" y="4257168"/>
            <a:ext cx="3145831" cy="3232161"/>
            <a:chOff x="0" y="0"/>
            <a:chExt cx="4194442" cy="4309547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5"/>
            <a:srcRect l="1984" t="0" r="1984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1771533">
            <a:off x="-969495" y="-6567826"/>
            <a:ext cx="2943503" cy="12439749"/>
            <a:chOff x="0" y="0"/>
            <a:chExt cx="1070113" cy="45224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0113" cy="4522480"/>
            </a:xfrm>
            <a:custGeom>
              <a:avLst/>
              <a:gdLst/>
              <a:ahLst/>
              <a:cxnLst/>
              <a:rect r="r" b="b" t="t" l="l"/>
              <a:pathLst>
                <a:path h="452248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070113" cy="4579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6929514">
            <a:off x="-140970" y="-3472980"/>
            <a:ext cx="2943503" cy="5986069"/>
            <a:chOff x="0" y="0"/>
            <a:chExt cx="1070113" cy="21762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70113" cy="2176240"/>
            </a:xfrm>
            <a:custGeom>
              <a:avLst/>
              <a:gdLst/>
              <a:ahLst/>
              <a:cxnLst/>
              <a:rect r="r" b="b" t="t" l="l"/>
              <a:pathLst>
                <a:path h="2176240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070113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4893540">
            <a:off x="11867565" y="-7668233"/>
            <a:ext cx="2943503" cy="13302579"/>
            <a:chOff x="0" y="0"/>
            <a:chExt cx="1070113" cy="48361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0113" cy="4836162"/>
            </a:xfrm>
            <a:custGeom>
              <a:avLst/>
              <a:gdLst/>
              <a:ahLst/>
              <a:cxnLst/>
              <a:rect r="r" b="b" t="t" l="l"/>
              <a:pathLst>
                <a:path h="4836162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836162"/>
                  </a:lnTo>
                  <a:lnTo>
                    <a:pt x="0" y="4836162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070113" cy="4893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273286">
            <a:off x="17270779" y="-198257"/>
            <a:ext cx="2943503" cy="13302579"/>
            <a:chOff x="0" y="0"/>
            <a:chExt cx="1070113" cy="48361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70113" cy="4836162"/>
            </a:xfrm>
            <a:custGeom>
              <a:avLst/>
              <a:gdLst/>
              <a:ahLst/>
              <a:cxnLst/>
              <a:rect r="r" b="b" t="t" l="l"/>
              <a:pathLst>
                <a:path h="4836162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4836162"/>
                  </a:lnTo>
                  <a:lnTo>
                    <a:pt x="0" y="4836162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070113" cy="4893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1812610">
            <a:off x="16968544" y="-2196445"/>
            <a:ext cx="2943503" cy="10358875"/>
            <a:chOff x="0" y="0"/>
            <a:chExt cx="1070113" cy="376597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70113" cy="3765977"/>
            </a:xfrm>
            <a:custGeom>
              <a:avLst/>
              <a:gdLst/>
              <a:ahLst/>
              <a:cxnLst/>
              <a:rect r="r" b="b" t="t" l="l"/>
              <a:pathLst>
                <a:path h="3765977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3765977"/>
                  </a:lnTo>
                  <a:lnTo>
                    <a:pt x="0" y="376597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070113" cy="3823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227673" y="8054147"/>
            <a:ext cx="3597905" cy="1196928"/>
            <a:chOff x="0" y="0"/>
            <a:chExt cx="4797207" cy="1595903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19050"/>
              <a:ext cx="4797207" cy="1085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Tanvir-ul Islam Tasin </a:t>
              </a:r>
            </a:p>
            <a:p>
              <a:pPr algn="just">
                <a:lnSpc>
                  <a:spcPts val="3191"/>
                </a:lnSpc>
              </a:pP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75024" y="1149068"/>
              <a:ext cx="4247159" cy="446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161221" y="8035097"/>
            <a:ext cx="324052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b="true" sz="2659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Talha Jubayer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260756" y="8035097"/>
            <a:ext cx="3370923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b="true" sz="2659" spc="-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Junayed Al Habib </a:t>
            </a:r>
          </a:p>
          <a:p>
            <a:pPr algn="ctr">
              <a:lnSpc>
                <a:spcPts val="3191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9031116" y="8035097"/>
            <a:ext cx="366546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65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Mahmudul Shovon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DAGYc6SpLAM</dc:identifier>
  <dcterms:modified xsi:type="dcterms:W3CDTF">2011-08-01T06:04:30Z</dcterms:modified>
  <cp:revision>1</cp:revision>
  <dc:title>G2-IoT Tasin</dc:title>
</cp:coreProperties>
</file>